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7" r:id="rId2"/>
  </p:sldMasterIdLst>
  <p:notesMasterIdLst>
    <p:notesMasterId r:id="rId16"/>
  </p:notesMasterIdLst>
  <p:sldIdLst>
    <p:sldId id="256" r:id="rId3"/>
    <p:sldId id="265" r:id="rId4"/>
    <p:sldId id="286" r:id="rId5"/>
    <p:sldId id="274" r:id="rId6"/>
    <p:sldId id="270" r:id="rId7"/>
    <p:sldId id="264" r:id="rId8"/>
    <p:sldId id="285" r:id="rId9"/>
    <p:sldId id="287" r:id="rId10"/>
    <p:sldId id="272" r:id="rId11"/>
    <p:sldId id="260" r:id="rId12"/>
    <p:sldId id="259" r:id="rId13"/>
    <p:sldId id="276" r:id="rId14"/>
    <p:sldId id="26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84"/>
    <p:restoredTop sz="66513"/>
  </p:normalViewPr>
  <p:slideViewPr>
    <p:cSldViewPr snapToGrid="0" snapToObjects="1">
      <p:cViewPr varScale="1">
        <p:scale>
          <a:sx n="71" d="100"/>
          <a:sy n="71" d="100"/>
        </p:scale>
        <p:origin x="1824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C7ABF-E95D-9947-9C35-A7AD82D4C178}" type="datetimeFigureOut">
              <a:rPr lang="en-US" smtClean="0"/>
              <a:t>2/16/22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1688D-5056-4F44-999C-26306027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68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presentation I would like to highlight and demonstrate a few of the uses and benefits that research and data analysis can have in the policymaking process. </a:t>
            </a:r>
          </a:p>
          <a:p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In this case children and youth</a:t>
            </a:r>
          </a:p>
          <a:p>
            <a:pPr marL="171450" indent="-171450">
              <a:buFontTx/>
              <a:buChar char="-"/>
            </a:pPr>
            <a:r>
              <a:rPr lang="en-US" dirty="0"/>
              <a:t>Too often there is a gap between the black letter policy and the manner it is actually implemented and executed on the group. Those gaps may be difficult or impossible to identify without empirical examination. </a:t>
            </a:r>
          </a:p>
          <a:p>
            <a:pPr marL="171450" indent="-171450">
              <a:buFontTx/>
              <a:buChar char="-"/>
            </a:pPr>
            <a:r>
              <a:rPr lang="en-US" dirty="0"/>
              <a:t>Laws and policies affect individuals and communities in many different ways, some less intuitive and harder to predict. Empirical research can help gain a evaluate and assess these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C1688D-5056-4F44-999C-2630602788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31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B877E8-F830-D14A-966B-0910E7A9D80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388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EB72-FFFB-4348-A9D0-1905D1CE1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F0FBC-764B-7044-B2BD-54EF99D4F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2B0AB-DF19-C34D-9B23-DE59D9DB3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A466B-40EB-DF45-A274-FDFA767A6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87737-E625-3042-B3D9-414BEF62E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27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23190-2ED5-ED45-8744-4BE310B67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10519-86A6-6A40-B1EC-BD7B8B144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131EB-66F8-4B44-ADFC-2A9A05751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9133F-6E81-594A-A81F-EBBB04B8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A9E0E-FB76-904F-BAF0-C837606A1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932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B3006-DD30-DC48-B0F2-07102EC7F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5A63E-C947-204A-879F-3FBC53632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A5CA5-1C8A-7D42-8339-916E94F63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D7AEE-EE1C-0743-8C12-16D17D5B2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A44BD-76EF-8C40-8F1A-622C7536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395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E0FEB-F271-2349-A525-F1DB95925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693DF-72E3-0C41-9FCD-934CA17DE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092797-BBE2-034D-AD90-67B7265E9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71E24-5208-4D4C-96D4-57285C8C3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CDDEF9-A143-544D-A6EE-F5C8FEF34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501E03-DC85-E048-86E7-79CB8F6A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191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7A175-BA82-DE46-BC3C-0D37BF538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27664-D90C-C644-A9CA-B5FD844B7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668BB3-504A-5445-9B9B-3DDA275C0D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58D9B1-F8A2-6E4D-AC12-B416C739B2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624096-1341-434A-9932-DE87DD54A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301706-9321-434D-9750-06AE9B28C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E9719B-3258-7E41-AB11-D3D839355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CEE3CF-0289-2140-880D-E71D13268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5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7FC4D-BCE7-234D-8044-3D69C65D3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48A8B8-F59A-864C-A8AB-4B4BEAC6B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47640B-8524-B740-86DD-7A9BF5C88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46EFC5-D471-A948-8C5A-3BDFD6F41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63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B58D0D-6667-0547-B1A4-420BD4B06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F19685-2B72-B54D-A93C-74C3C4FE8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D2D782-369E-6C43-BC95-41E5BD14B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84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567EC-CA6B-6F4D-A5B3-E0BD0DEA0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1270F-8608-7E42-8479-5BE3A504A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A07371-893F-5746-A45D-F69F1C62D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B034F-B0C1-2C48-96DE-30B3EE8B8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102C3-C19E-A444-B3F7-7781893C9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C59DA-9300-7449-971A-37347365D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765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4C208-4DE8-104D-B202-937DDB14E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C262E2-810E-9044-85B4-1E652E445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859994-869D-0A4E-98DB-0E8167798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59879-3FA9-4743-8C80-7A3CD0B2B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1A432-4FD6-C645-BD5C-CCF56634C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D8B04F-9EA8-6D4E-BD3F-668E523AE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03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5921A-2D5D-B547-B61C-451BF1C3D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ABE401-F9A6-2947-8B18-45B44384DA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6B6A9-0443-F542-85BE-02898FE80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AD15C-75E5-344C-B0C7-4E57A647A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0B183-8F0F-CA49-B466-223B9833D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9480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9511AC-A158-B343-B50C-8567B1A43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B78B6-3A60-3D47-9270-469A86298F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6570B-A712-B249-8FE5-C685A02B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592AA-5479-5E4E-AF03-1EE8A636B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AB87A-84E5-734C-89EB-AFCE8BD57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6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2/16/22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5E1B1E-CB5A-224E-B92F-4BB1FEBDB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52F7FF-2AE2-C94A-AA50-1251FAC90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2370E-3EE1-A647-9836-3BE94E0A5B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AEE9D-22C4-0D41-B4A4-89A64EB1BA66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B3949-5FC3-A643-BFDF-D9846CAE03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E13BE-B353-4547-8E6E-D83325DA88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1E8CE-2382-644E-A4CB-21652B0B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1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FAD43-41ED-FB48-85FE-07CC33754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489" y="1449147"/>
            <a:ext cx="11451102" cy="2971051"/>
          </a:xfrm>
        </p:spPr>
        <p:txBody>
          <a:bodyPr/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Data-Driven Criminal Justice Reforms</a:t>
            </a:r>
            <a:br>
              <a:rPr lang="en-US" sz="6000" dirty="0">
                <a:solidFill>
                  <a:schemeClr val="bg1"/>
                </a:solidFill>
              </a:rPr>
            </a:br>
            <a:br>
              <a:rPr lang="en-US" sz="6000" dirty="0">
                <a:solidFill>
                  <a:schemeClr val="bg1"/>
                </a:solidFill>
              </a:rPr>
            </a:br>
            <a:r>
              <a:rPr lang="en-US" sz="6600" dirty="0">
                <a:solidFill>
                  <a:schemeClr val="bg1"/>
                </a:solidFill>
              </a:rPr>
              <a:t>The Cost of Doing Nothing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32EBAF-8308-E34D-AB1C-5937EE8D0F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149" y="5423721"/>
            <a:ext cx="10572000" cy="791341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/>
              <a:t>Michal Gilad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73EFE6-8101-6B4C-A415-AF787C59B3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97308" y="5630508"/>
            <a:ext cx="5362444" cy="87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76AB1-2D71-8D45-8A1E-24C2CF8F7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 of the Status Quo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500D3-A5FD-3549-ACF7-185852EC7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2222287"/>
            <a:ext cx="10925051" cy="435780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b="1" dirty="0"/>
              <a:t>How much does it cost us to do nothing?</a:t>
            </a:r>
          </a:p>
          <a:p>
            <a:pPr>
              <a:lnSpc>
                <a:spcPct val="150000"/>
              </a:lnSpc>
            </a:pPr>
            <a:r>
              <a:rPr lang="en-US" sz="2400" b="1" u="sng" dirty="0"/>
              <a:t>Prevalence</a:t>
            </a:r>
            <a:r>
              <a:rPr lang="en-US" sz="2400" dirty="0"/>
              <a:t> – how many individuals affected?</a:t>
            </a:r>
          </a:p>
          <a:p>
            <a:pPr>
              <a:lnSpc>
                <a:spcPct val="150000"/>
              </a:lnSpc>
            </a:pPr>
            <a:r>
              <a:rPr lang="en-US" sz="2400" b="1" u="sng" dirty="0"/>
              <a:t>Outcomes</a:t>
            </a:r>
            <a:r>
              <a:rPr lang="en-US" sz="2400" dirty="0"/>
              <a:t> – what are the long term consequences of doing nothing</a:t>
            </a:r>
          </a:p>
          <a:p>
            <a:pPr>
              <a:lnSpc>
                <a:spcPct val="150000"/>
              </a:lnSpc>
            </a:pPr>
            <a:r>
              <a:rPr lang="en-US" sz="2400" b="1" u="sng" dirty="0"/>
              <a:t>Attributable risk </a:t>
            </a:r>
            <a:r>
              <a:rPr lang="en-US" sz="2400" dirty="0"/>
              <a:t>– specific increase in risk for outcome to occur after controlling for competing causes</a:t>
            </a:r>
          </a:p>
          <a:p>
            <a:pPr>
              <a:lnSpc>
                <a:spcPct val="150000"/>
              </a:lnSpc>
            </a:pPr>
            <a:r>
              <a:rPr lang="en-US" sz="2400" b="1" u="sng" dirty="0"/>
              <a:t>Cost</a:t>
            </a:r>
            <a:r>
              <a:rPr lang="en-US" sz="2400" dirty="0"/>
              <a:t> – the monetary cost of each expected outcome </a:t>
            </a:r>
          </a:p>
        </p:txBody>
      </p:sp>
    </p:spTree>
    <p:extLst>
      <p:ext uri="{BB962C8B-B14F-4D97-AF65-F5344CB8AC3E}">
        <p14:creationId xmlns:p14="http://schemas.microsoft.com/office/powerpoint/2010/main" val="3163316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3D1C95-985B-8446-9567-AACE33844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Root Causes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8EA186-801A-1642-993E-178B6E0A4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04391"/>
            <a:ext cx="10092267" cy="466476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Policies not specifically designed for Children</a:t>
            </a:r>
            <a:endParaRPr lang="he-IL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Access barriers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No identification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No effective referral to trauma treatment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Over-reliance on parental initiative</a:t>
            </a:r>
            <a:endParaRPr lang="he-IL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Poor public information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Lack of coordination between stakeholders</a:t>
            </a:r>
          </a:p>
        </p:txBody>
      </p:sp>
    </p:spTree>
    <p:extLst>
      <p:ext uri="{BB962C8B-B14F-4D97-AF65-F5344CB8AC3E}">
        <p14:creationId xmlns:p14="http://schemas.microsoft.com/office/powerpoint/2010/main" val="2318666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3E17966-5715-134A-B376-43360D2D4115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977542" y="609600"/>
          <a:ext cx="7991958" cy="5857514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553439">
                  <a:extLst>
                    <a:ext uri="{9D8B030D-6E8A-4147-A177-3AD203B41FA5}">
                      <a16:colId xmlns:a16="http://schemas.microsoft.com/office/drawing/2014/main" val="2852279393"/>
                    </a:ext>
                  </a:extLst>
                </a:gridCol>
                <a:gridCol w="3241419">
                  <a:extLst>
                    <a:ext uri="{9D8B030D-6E8A-4147-A177-3AD203B41FA5}">
                      <a16:colId xmlns:a16="http://schemas.microsoft.com/office/drawing/2014/main" val="2492028804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3897787597"/>
                    </a:ext>
                  </a:extLst>
                </a:gridCol>
              </a:tblGrid>
              <a:tr h="80010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u="sng" dirty="0">
                          <a:effectLst/>
                        </a:rPr>
                        <a:t>Number of State Victim Compensation Claims (2015):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742173"/>
                  </a:ext>
                </a:extLst>
              </a:tr>
              <a:tr h="485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State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Category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VC Claims in 2015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3484638157"/>
                  </a:ext>
                </a:extLst>
              </a:tr>
              <a:tr h="32659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Arizona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Family Crime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643752633"/>
                  </a:ext>
                </a:extLst>
              </a:tr>
              <a:tr h="29467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California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Community Crime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3621442043"/>
                  </a:ext>
                </a:extLst>
              </a:tr>
              <a:tr h="32659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Iowa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Family Crime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835320372"/>
                  </a:ext>
                </a:extLst>
              </a:tr>
              <a:tr h="326593">
                <a:tc rowSpan="3"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Kentucky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Family Crime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1558724774"/>
                  </a:ext>
                </a:extLst>
              </a:tr>
              <a:tr h="299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Community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Crime</a:t>
                      </a: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3081908496"/>
                  </a:ext>
                </a:extLst>
              </a:tr>
              <a:tr h="3265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Parental Victimization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3222939136"/>
                  </a:ext>
                </a:extLst>
              </a:tr>
              <a:tr h="32659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Maine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Family Crime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1948257139"/>
                  </a:ext>
                </a:extLst>
              </a:tr>
              <a:tr h="326593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Montana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Exposure to Family Crime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196681249"/>
                  </a:ext>
                </a:extLst>
              </a:tr>
              <a:tr h="3410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Community Crime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404274103"/>
                  </a:ext>
                </a:extLst>
              </a:tr>
              <a:tr h="326593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Nebraska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Family Crime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633125168"/>
                  </a:ext>
                </a:extLst>
              </a:tr>
              <a:tr h="308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Community Crime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3339584780"/>
                  </a:ext>
                </a:extLst>
              </a:tr>
              <a:tr h="32659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Nevada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Family Crime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1359591621"/>
                  </a:ext>
                </a:extLst>
              </a:tr>
              <a:tr h="32659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Virginia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Family Crime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3688932742"/>
                  </a:ext>
                </a:extLst>
              </a:tr>
              <a:tr h="36281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West Virginia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Exposure to Community Crime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65" marR="63165" marT="0" marB="0"/>
                </a:tc>
                <a:extLst>
                  <a:ext uri="{0D108BD9-81ED-4DB2-BD59-A6C34878D82A}">
                    <a16:rowId xmlns:a16="http://schemas.microsoft.com/office/drawing/2014/main" val="276699195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D197FE6-96B4-7247-A12E-1EA077069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838" y="2286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470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D6C56-ED5E-0044-A573-CF86E7C36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schemeClr val="bg1"/>
                </a:solidFill>
              </a:rPr>
              <a:t>Risk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76EB7-0E79-F44F-9B37-73F2DA597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66213" y="2567427"/>
            <a:ext cx="4840940" cy="425023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200" dirty="0"/>
              <a:t>Gender</a:t>
            </a:r>
          </a:p>
          <a:p>
            <a:pPr>
              <a:lnSpc>
                <a:spcPct val="150000"/>
              </a:lnSpc>
            </a:pPr>
            <a:r>
              <a:rPr lang="en-US" sz="2200" dirty="0"/>
              <a:t>Impulsive personality traits</a:t>
            </a:r>
          </a:p>
          <a:p>
            <a:pPr>
              <a:lnSpc>
                <a:spcPct val="150000"/>
              </a:lnSpc>
            </a:pPr>
            <a:r>
              <a:rPr lang="en-US" sz="2200" dirty="0"/>
              <a:t>Economic disadvantage</a:t>
            </a:r>
          </a:p>
          <a:p>
            <a:pPr>
              <a:lnSpc>
                <a:spcPct val="150000"/>
              </a:lnSpc>
            </a:pPr>
            <a:r>
              <a:rPr lang="en-US" sz="2200" dirty="0"/>
              <a:t>Marginalization</a:t>
            </a:r>
          </a:p>
          <a:p>
            <a:pPr>
              <a:lnSpc>
                <a:spcPct val="150000"/>
              </a:lnSpc>
            </a:pPr>
            <a:r>
              <a:rPr lang="en-US" sz="2200" dirty="0"/>
              <a:t>Low parental involvement</a:t>
            </a:r>
          </a:p>
          <a:p>
            <a:pPr>
              <a:lnSpc>
                <a:spcPct val="150000"/>
              </a:lnSpc>
            </a:pPr>
            <a:r>
              <a:rPr lang="en-US" sz="2200" dirty="0"/>
              <a:t>Poor social and communication skills</a:t>
            </a:r>
          </a:p>
          <a:p>
            <a:pPr>
              <a:lnSpc>
                <a:spcPct val="150000"/>
              </a:lnSpc>
            </a:pPr>
            <a:r>
              <a:rPr lang="en-US" sz="2200" dirty="0"/>
              <a:t>Academic disengagement</a:t>
            </a:r>
          </a:p>
          <a:p>
            <a:pPr>
              <a:lnSpc>
                <a:spcPct val="150000"/>
              </a:lnSpc>
            </a:pPr>
            <a:endParaRPr lang="en-US" sz="2200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A16D37-8921-DA43-AEB3-7EC0FFAA7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5905" y="2172018"/>
            <a:ext cx="4016189" cy="463571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r>
              <a:rPr lang="en-US" sz="2200" dirty="0"/>
              <a:t>Social rejection</a:t>
            </a:r>
          </a:p>
          <a:p>
            <a:pPr>
              <a:lnSpc>
                <a:spcPct val="160000"/>
              </a:lnSpc>
            </a:pPr>
            <a:r>
              <a:rPr lang="en-US" sz="2200" dirty="0"/>
              <a:t>Substance use</a:t>
            </a:r>
          </a:p>
          <a:p>
            <a:pPr>
              <a:lnSpc>
                <a:spcPct val="160000"/>
              </a:lnSpc>
            </a:pPr>
            <a:r>
              <a:rPr lang="en-US" sz="2200" dirty="0"/>
              <a:t>Delinquent peers</a:t>
            </a:r>
          </a:p>
          <a:p>
            <a:pPr>
              <a:lnSpc>
                <a:spcPct val="160000"/>
              </a:lnSpc>
            </a:pPr>
            <a:r>
              <a:rPr lang="en-US" sz="2200" dirty="0"/>
              <a:t>Low community participation</a:t>
            </a:r>
          </a:p>
          <a:p>
            <a:pPr>
              <a:lnSpc>
                <a:spcPct val="160000"/>
              </a:lnSpc>
            </a:pPr>
            <a:r>
              <a:rPr lang="en-US" sz="2200" dirty="0"/>
              <a:t>Mental health</a:t>
            </a:r>
          </a:p>
          <a:p>
            <a:pPr>
              <a:lnSpc>
                <a:spcPct val="160000"/>
              </a:lnSpc>
            </a:pPr>
            <a:r>
              <a:rPr lang="en-US" sz="2200" dirty="0"/>
              <a:t>Normalization</a:t>
            </a:r>
          </a:p>
          <a:p>
            <a:endParaRPr lang="en-US" sz="22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CE655CF-2552-3748-8BC4-1CD8207B23A8}"/>
              </a:ext>
            </a:extLst>
          </p:cNvPr>
          <p:cNvSpPr txBox="1">
            <a:spLocks/>
          </p:cNvSpPr>
          <p:nvPr/>
        </p:nvSpPr>
        <p:spPr>
          <a:xfrm>
            <a:off x="236009" y="2374686"/>
            <a:ext cx="4497356" cy="4250231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Exposure to violence</a:t>
            </a:r>
          </a:p>
          <a:p>
            <a:pPr lvl="1"/>
            <a:r>
              <a:rPr lang="en-US" sz="2800" dirty="0"/>
              <a:t>Victimization</a:t>
            </a:r>
          </a:p>
          <a:p>
            <a:pPr lvl="1"/>
            <a:r>
              <a:rPr lang="en-US" sz="2800" dirty="0"/>
              <a:t>At home</a:t>
            </a:r>
          </a:p>
          <a:p>
            <a:pPr lvl="1"/>
            <a:r>
              <a:rPr lang="en-US" sz="2800" dirty="0"/>
              <a:t>At school</a:t>
            </a:r>
          </a:p>
          <a:p>
            <a:pPr lvl="1"/>
            <a:r>
              <a:rPr lang="en-US" sz="2800" dirty="0"/>
              <a:t>Neighborhood</a:t>
            </a:r>
          </a:p>
          <a:p>
            <a:pPr lvl="1"/>
            <a:r>
              <a:rPr lang="en-US" sz="2800" dirty="0"/>
              <a:t>Media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908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0438E-2EF9-2042-88C2-4869F52AF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Value of Research to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7DAFC-1971-1842-ADA9-B909316C9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3" y="2222287"/>
            <a:ext cx="11098306" cy="39674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 Understanding the unique needs and characteristics of target populations</a:t>
            </a:r>
          </a:p>
          <a:p>
            <a:endParaRPr lang="en-US" sz="3200" dirty="0"/>
          </a:p>
          <a:p>
            <a:r>
              <a:rPr lang="en-US" sz="3200" dirty="0"/>
              <a:t> Uncovering the long-term outcomes of policy decisions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6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4BBF1-E402-E743-B021-9D7AE6974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Learn From Science?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766CC-4CBA-B34F-AFC1-194B2A07C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421" y="2222286"/>
            <a:ext cx="11535507" cy="437546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Children are </a:t>
            </a:r>
            <a:r>
              <a:rPr lang="en-US" sz="2800" b="1" dirty="0"/>
              <a:t>not</a:t>
            </a:r>
            <a:r>
              <a:rPr lang="en-US" sz="2800" dirty="0"/>
              <a:t> miniature adults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Children are more </a:t>
            </a:r>
            <a:r>
              <a:rPr lang="en-US" sz="2800" b="1" dirty="0"/>
              <a:t>vulnerable</a:t>
            </a:r>
            <a:r>
              <a:rPr lang="en-US" sz="2800" dirty="0"/>
              <a:t> to the effect of violent crime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Violence is a </a:t>
            </a:r>
            <a:r>
              <a:rPr lang="en-US" sz="2800" b="1" dirty="0"/>
              <a:t>learned</a:t>
            </a:r>
            <a:r>
              <a:rPr lang="en-US" sz="2800" dirty="0"/>
              <a:t> behavior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The most predictive risk factor for violence is </a:t>
            </a:r>
            <a:r>
              <a:rPr lang="en-US" sz="2800" b="1" dirty="0"/>
              <a:t>untreated</a:t>
            </a:r>
            <a:r>
              <a:rPr lang="en-US" sz="2800" dirty="0"/>
              <a:t> childhood </a:t>
            </a:r>
            <a:r>
              <a:rPr lang="en-US" sz="2800" b="1" dirty="0"/>
              <a:t>exposure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Early intervention alleviates the risk</a:t>
            </a:r>
          </a:p>
        </p:txBody>
      </p:sp>
    </p:spTree>
    <p:extLst>
      <p:ext uri="{BB962C8B-B14F-4D97-AF65-F5344CB8AC3E}">
        <p14:creationId xmlns:p14="http://schemas.microsoft.com/office/powerpoint/2010/main" val="3981335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93BF3-0A54-414D-9536-13CF5AAFC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Prevalence – </a:t>
            </a:r>
            <a:r>
              <a:rPr lang="en-US" i="1" dirty="0"/>
              <a:t>A National Crisis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AFC7C88-E338-A045-AEF4-A2E9A4904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383051"/>
              </p:ext>
            </p:extLst>
          </p:nvPr>
        </p:nvGraphicFramePr>
        <p:xfrm>
          <a:off x="886568" y="2384618"/>
          <a:ext cx="10229668" cy="324540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157056">
                  <a:extLst>
                    <a:ext uri="{9D8B030D-6E8A-4147-A177-3AD203B41FA5}">
                      <a16:colId xmlns:a16="http://schemas.microsoft.com/office/drawing/2014/main" val="3312326482"/>
                    </a:ext>
                  </a:extLst>
                </a:gridCol>
                <a:gridCol w="1603630">
                  <a:extLst>
                    <a:ext uri="{9D8B030D-6E8A-4147-A177-3AD203B41FA5}">
                      <a16:colId xmlns:a16="http://schemas.microsoft.com/office/drawing/2014/main" val="959664796"/>
                    </a:ext>
                  </a:extLst>
                </a:gridCol>
                <a:gridCol w="1229073">
                  <a:extLst>
                    <a:ext uri="{9D8B030D-6E8A-4147-A177-3AD203B41FA5}">
                      <a16:colId xmlns:a16="http://schemas.microsoft.com/office/drawing/2014/main" val="335875731"/>
                    </a:ext>
                  </a:extLst>
                </a:gridCol>
                <a:gridCol w="1607250">
                  <a:extLst>
                    <a:ext uri="{9D8B030D-6E8A-4147-A177-3AD203B41FA5}">
                      <a16:colId xmlns:a16="http://schemas.microsoft.com/office/drawing/2014/main" val="3311508100"/>
                    </a:ext>
                  </a:extLst>
                </a:gridCol>
                <a:gridCol w="1701793">
                  <a:extLst>
                    <a:ext uri="{9D8B030D-6E8A-4147-A177-3AD203B41FA5}">
                      <a16:colId xmlns:a16="http://schemas.microsoft.com/office/drawing/2014/main" val="4042729908"/>
                    </a:ext>
                  </a:extLst>
                </a:gridCol>
                <a:gridCol w="1701793">
                  <a:extLst>
                    <a:ext uri="{9D8B030D-6E8A-4147-A177-3AD203B41FA5}">
                      <a16:colId xmlns:a16="http://schemas.microsoft.com/office/drawing/2014/main" val="143039655"/>
                    </a:ext>
                  </a:extLst>
                </a:gridCol>
                <a:gridCol w="1229073">
                  <a:extLst>
                    <a:ext uri="{9D8B030D-6E8A-4147-A177-3AD203B41FA5}">
                      <a16:colId xmlns:a16="http://schemas.microsoft.com/office/drawing/2014/main" val="4172127547"/>
                    </a:ext>
                  </a:extLst>
                </a:gridCol>
              </a:tblGrid>
              <a:tr h="716032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sng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of Exposure in U.S. Population Under 18</a:t>
                      </a:r>
                      <a:endParaRPr lang="en-US" sz="40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515203"/>
                  </a:ext>
                </a:extLst>
              </a:tr>
              <a:tr h="11217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+mn-lt"/>
                        </a:rPr>
                        <a:t>Direct Victimization</a:t>
                      </a:r>
                      <a:endParaRPr lang="en-US" sz="1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+mn-lt"/>
                        </a:rPr>
                        <a:t>Family Violence</a:t>
                      </a:r>
                      <a:endParaRPr lang="en-US" sz="1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+mn-lt"/>
                        </a:rPr>
                        <a:t>Community Violence</a:t>
                      </a:r>
                      <a:endParaRPr lang="en-US" sz="1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Parental Incarceration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+mn-lt"/>
                        </a:rPr>
                        <a:t>Parental Victimization</a:t>
                      </a:r>
                      <a:endParaRPr lang="en-US" sz="1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+mn-lt"/>
                        </a:rPr>
                        <a:t>Any 1 Exposure</a:t>
                      </a:r>
                      <a:endParaRPr lang="en-US" sz="1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1782153"/>
                  </a:ext>
                </a:extLst>
              </a:tr>
              <a:tr h="45800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Total</a:t>
                      </a:r>
                      <a:endParaRPr lang="en-US" sz="32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</a:rPr>
                        <a:t>52.3</a:t>
                      </a:r>
                      <a:endParaRPr lang="en-US" sz="36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</a:rPr>
                        <a:t>22.9</a:t>
                      </a:r>
                      <a:endParaRPr lang="en-US" sz="36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</a:rPr>
                        <a:t>34.9</a:t>
                      </a:r>
                      <a:endParaRPr lang="en-US" sz="36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</a:rPr>
                        <a:t>4.8</a:t>
                      </a:r>
                      <a:endParaRPr lang="en-US" sz="36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</a:rPr>
                        <a:t>No Data</a:t>
                      </a:r>
                      <a:endParaRPr lang="en-US" sz="36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</a:rPr>
                        <a:t>64.1</a:t>
                      </a:r>
                      <a:endParaRPr lang="en-US" sz="3600" b="1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2448059"/>
                  </a:ext>
                </a:extLst>
              </a:tr>
              <a:tr h="43839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Male</a:t>
                      </a:r>
                      <a:endParaRPr lang="en-US" sz="32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56.1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21.9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36.8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5.2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No Data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66.5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6967517"/>
                  </a:ext>
                </a:extLst>
              </a:tr>
              <a:tr h="43839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Female</a:t>
                      </a:r>
                      <a:endParaRPr lang="en-US" sz="32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48.3</a:t>
                      </a:r>
                      <a:endParaRPr lang="en-US" sz="32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24.0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32.8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4.4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No Data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61.6</a:t>
                      </a:r>
                      <a:endParaRPr lang="en-US" sz="32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2822625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9D438BC-487C-C942-8F10-B1F627369734}"/>
              </a:ext>
            </a:extLst>
          </p:cNvPr>
          <p:cNvSpPr txBox="1">
            <a:spLocks/>
          </p:cNvSpPr>
          <p:nvPr/>
        </p:nvSpPr>
        <p:spPr>
          <a:xfrm>
            <a:off x="519953" y="5809314"/>
            <a:ext cx="11098306" cy="559761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charset="2"/>
              <a:buNone/>
            </a:pPr>
            <a:endParaRPr lang="en-US" sz="3200" dirty="0"/>
          </a:p>
          <a:p>
            <a:pPr algn="ctr"/>
            <a:endParaRPr lang="en-US" sz="3200" dirty="0"/>
          </a:p>
          <a:p>
            <a:pPr marL="0" indent="0" algn="ctr">
              <a:buNone/>
            </a:pPr>
            <a:r>
              <a:rPr lang="en-US" sz="12000" dirty="0"/>
              <a:t>The Vast Majority of exposed individuals remain untreated </a:t>
            </a:r>
          </a:p>
        </p:txBody>
      </p:sp>
    </p:spTree>
    <p:extLst>
      <p:ext uri="{BB962C8B-B14F-4D97-AF65-F5344CB8AC3E}">
        <p14:creationId xmlns:p14="http://schemas.microsoft.com/office/powerpoint/2010/main" val="2459573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6A0CF-FC0B-754C-A4CE-16FDC2DCE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E38A7-6653-8248-AFA1-E568C2706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6683" y="1869831"/>
            <a:ext cx="4180114" cy="4415246"/>
          </a:xfrm>
        </p:spPr>
        <p:txBody>
          <a:bodyPr>
            <a:normAutofit/>
          </a:bodyPr>
          <a:lstStyle/>
          <a:p>
            <a:r>
              <a:rPr lang="en-US" dirty="0"/>
              <a:t>Cancer</a:t>
            </a:r>
          </a:p>
          <a:p>
            <a:r>
              <a:rPr lang="en-US" dirty="0"/>
              <a:t>COPD</a:t>
            </a:r>
          </a:p>
          <a:p>
            <a:r>
              <a:rPr lang="en-US" dirty="0"/>
              <a:t>Asthma</a:t>
            </a:r>
          </a:p>
          <a:p>
            <a:r>
              <a:rPr lang="en-US" dirty="0"/>
              <a:t>Heart Attack</a:t>
            </a:r>
          </a:p>
          <a:p>
            <a:r>
              <a:rPr lang="en-US" dirty="0"/>
              <a:t>Skeletal Fractures</a:t>
            </a:r>
          </a:p>
          <a:p>
            <a:r>
              <a:rPr lang="en-US" dirty="0"/>
              <a:t>Diabetes</a:t>
            </a:r>
          </a:p>
          <a:p>
            <a:r>
              <a:rPr lang="en-US" dirty="0"/>
              <a:t>STDs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FDD9C27-7B0F-8645-9CF1-27A0C721C828}"/>
              </a:ext>
            </a:extLst>
          </p:cNvPr>
          <p:cNvSpPr txBox="1">
            <a:spLocks/>
          </p:cNvSpPr>
          <p:nvPr/>
        </p:nvSpPr>
        <p:spPr>
          <a:xfrm>
            <a:off x="8014900" y="2904392"/>
            <a:ext cx="4950823" cy="4415246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/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/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5pPr>
            <a:lvl6pPr marL="24000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6pPr>
            <a:lvl7pPr marL="28000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7pPr>
            <a:lvl8pPr marL="32000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8pPr>
            <a:lvl9pPr marL="36000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9pPr>
          </a:lstStyle>
          <a:p>
            <a:r>
              <a:rPr lang="en-US" sz="2000" dirty="0"/>
              <a:t>PTSD</a:t>
            </a:r>
          </a:p>
          <a:p>
            <a:r>
              <a:rPr lang="en-US" sz="2000" dirty="0"/>
              <a:t>Depression</a:t>
            </a:r>
          </a:p>
          <a:p>
            <a:r>
              <a:rPr lang="en-US" sz="2000" dirty="0"/>
              <a:t>Anxiety</a:t>
            </a:r>
          </a:p>
          <a:p>
            <a:r>
              <a:rPr lang="en-US" sz="2000" dirty="0"/>
              <a:t>Suicide Attempts </a:t>
            </a:r>
          </a:p>
          <a:p>
            <a:r>
              <a:rPr lang="en-US" sz="2000" dirty="0"/>
              <a:t>Poor Educational Outcomes</a:t>
            </a:r>
          </a:p>
          <a:p>
            <a:r>
              <a:rPr lang="en-US" sz="2000" dirty="0"/>
              <a:t>Poor Employment Outcomes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DFEC6AF-B8D5-BF43-BC2C-A86870D079C4}"/>
              </a:ext>
            </a:extLst>
          </p:cNvPr>
          <p:cNvSpPr txBox="1">
            <a:spLocks/>
          </p:cNvSpPr>
          <p:nvPr/>
        </p:nvSpPr>
        <p:spPr>
          <a:xfrm>
            <a:off x="455860" y="1666435"/>
            <a:ext cx="4950823" cy="4415246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/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/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5pPr>
            <a:lvl6pPr marL="24000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6pPr>
            <a:lvl7pPr marL="28000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7pPr>
            <a:lvl8pPr marL="32000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8pPr>
            <a:lvl9pPr marL="36000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/>
            </a:lvl9pPr>
          </a:lstStyle>
          <a:p>
            <a:r>
              <a:rPr lang="en-US" sz="2800" b="1" dirty="0"/>
              <a:t>Delinquency</a:t>
            </a:r>
          </a:p>
          <a:p>
            <a:r>
              <a:rPr lang="en-US" sz="2800" b="1" dirty="0"/>
              <a:t>Criminal Behavior</a:t>
            </a:r>
          </a:p>
          <a:p>
            <a:r>
              <a:rPr lang="en-US" sz="2800" b="1" dirty="0"/>
              <a:t>Substance Use Disorder</a:t>
            </a:r>
          </a:p>
          <a:p>
            <a:r>
              <a:rPr lang="en-US" sz="2800" b="1" dirty="0"/>
              <a:t>Re-victimization</a:t>
            </a:r>
          </a:p>
        </p:txBody>
      </p:sp>
    </p:spTree>
    <p:extLst>
      <p:ext uri="{BB962C8B-B14F-4D97-AF65-F5344CB8AC3E}">
        <p14:creationId xmlns:p14="http://schemas.microsoft.com/office/powerpoint/2010/main" val="2853173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CE575-D051-5148-AB01-E8D88761D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 of Doing Nothing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F1E92B-4708-A54B-9AD8-A32358D90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228399"/>
              </p:ext>
            </p:extLst>
          </p:nvPr>
        </p:nvGraphicFramePr>
        <p:xfrm>
          <a:off x="1201271" y="2330824"/>
          <a:ext cx="9968753" cy="41416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7708">
                  <a:extLst>
                    <a:ext uri="{9D8B030D-6E8A-4147-A177-3AD203B41FA5}">
                      <a16:colId xmlns:a16="http://schemas.microsoft.com/office/drawing/2014/main" val="847663307"/>
                    </a:ext>
                  </a:extLst>
                </a:gridCol>
                <a:gridCol w="2176100">
                  <a:extLst>
                    <a:ext uri="{9D8B030D-6E8A-4147-A177-3AD203B41FA5}">
                      <a16:colId xmlns:a16="http://schemas.microsoft.com/office/drawing/2014/main" val="544549624"/>
                    </a:ext>
                  </a:extLst>
                </a:gridCol>
                <a:gridCol w="2448112">
                  <a:extLst>
                    <a:ext uri="{9D8B030D-6E8A-4147-A177-3AD203B41FA5}">
                      <a16:colId xmlns:a16="http://schemas.microsoft.com/office/drawing/2014/main" val="3058413703"/>
                    </a:ext>
                  </a:extLst>
                </a:gridCol>
                <a:gridCol w="3626833">
                  <a:extLst>
                    <a:ext uri="{9D8B030D-6E8A-4147-A177-3AD203B41FA5}">
                      <a16:colId xmlns:a16="http://schemas.microsoft.com/office/drawing/2014/main" val="3904342313"/>
                    </a:ext>
                  </a:extLst>
                </a:gridCol>
              </a:tblGrid>
              <a:tr h="396063">
                <a:tc gridSpan="4"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 dirty="0">
                          <a:effectLst/>
                        </a:rPr>
                        <a:t>Table 10: Total Cost by Outcome Category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84850"/>
                  </a:ext>
                </a:extLst>
              </a:tr>
              <a:tr h="78899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Outcome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Total Lifetime Cost Per-Person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Average Total Annual Cost Per-person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Total Annual Costs for All Affected Adults in the U.S.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4930985"/>
                  </a:ext>
                </a:extLst>
              </a:tr>
              <a:tr h="5259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Criminal Justice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$7,720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(6,159, 9,364)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$131</a:t>
                      </a:r>
                      <a:endParaRPr lang="en-US" sz="2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(105, 159)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$19,713,327,765</a:t>
                      </a:r>
                      <a:endParaRPr lang="en-US" sz="2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(15,727,339,289, 23,911,075,157)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63195119"/>
                  </a:ext>
                </a:extLst>
              </a:tr>
              <a:tr h="488424">
                <a:tc>
                  <a:txBody>
                    <a:bodyPr/>
                    <a:lstStyle/>
                    <a:p>
                      <a:pPr marL="0" marR="0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Substance Use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$12,931</a:t>
                      </a:r>
                      <a:endParaRPr lang="en-US" sz="2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(7,529, 18,426)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$220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(128, 313)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$33,019,906,500</a:t>
                      </a:r>
                      <a:endParaRPr lang="en-US" sz="2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(19,225,162,171, 47,051,877,699)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4027196"/>
                  </a:ext>
                </a:extLst>
              </a:tr>
              <a:tr h="488424">
                <a:tc>
                  <a:txBody>
                    <a:bodyPr/>
                    <a:lstStyle/>
                    <a:p>
                      <a:pPr marL="0" marR="0"/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</a:rPr>
                        <a:t>Mental Health</a:t>
                      </a:r>
                      <a:endParaRPr lang="en-US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$7,704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(4,628, 10,122)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$131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(79,172)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$19,671,359,196</a:t>
                      </a:r>
                      <a:endParaRPr lang="en-US" sz="2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(11,817,177,879, 25,846,233,753)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88002210"/>
                  </a:ext>
                </a:extLst>
              </a:tr>
              <a:tr h="553130">
                <a:tc>
                  <a:txBody>
                    <a:bodyPr/>
                    <a:lstStyle/>
                    <a:p>
                      <a:pPr marL="0" marR="0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Physical Health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$3,837</a:t>
                      </a:r>
                      <a:endParaRPr lang="en-US" sz="2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(1,541, 7,537)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$65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(26, 128)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$9,772,156,101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(3,935,294,353, 19,246,115,222)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46433"/>
                  </a:ext>
                </a:extLst>
              </a:tr>
              <a:tr h="412239">
                <a:tc>
                  <a:txBody>
                    <a:bodyPr/>
                    <a:lstStyle/>
                    <a:p>
                      <a:pPr marL="0" marR="0"/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</a:rPr>
                        <a:t>Productivity</a:t>
                      </a:r>
                      <a:endParaRPr lang="en-US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$162,231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$2,754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$414,261,170,011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7820433"/>
                  </a:ext>
                </a:extLst>
              </a:tr>
              <a:tr h="4884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$194,413</a:t>
                      </a:r>
                      <a:endParaRPr lang="en-US" sz="20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(182,088, 207,680)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$3,301</a:t>
                      </a:r>
                      <a:endParaRPr lang="en-US" sz="2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(3,091, 3,526)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$496,437,919,573</a:t>
                      </a:r>
                      <a:endParaRPr lang="en-US" sz="20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(464,966,143,702, 530,316,471,841)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4441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593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376" y="2246507"/>
            <a:ext cx="11367247" cy="46382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Gauging the size of the problem</a:t>
            </a:r>
          </a:p>
          <a:p>
            <a:r>
              <a:rPr lang="en-US" sz="3200" dirty="0"/>
              <a:t>Designing cost effective solutions</a:t>
            </a:r>
          </a:p>
          <a:p>
            <a:r>
              <a:rPr lang="en-US" sz="3200" dirty="0"/>
              <a:t>Maximizing limited resources </a:t>
            </a:r>
          </a:p>
          <a:p>
            <a:r>
              <a:rPr lang="en-US" sz="3200" dirty="0"/>
              <a:t>Incentive for policymakers</a:t>
            </a:r>
          </a:p>
          <a:p>
            <a:r>
              <a:rPr lang="en-US" sz="3200" dirty="0"/>
              <a:t>Potential source for significant savings </a:t>
            </a:r>
          </a:p>
          <a:p>
            <a:r>
              <a:rPr lang="en-US" sz="3200" dirty="0"/>
              <a:t>Evidence-based support for the economic feasibility of early </a:t>
            </a:r>
            <a:r>
              <a:rPr lang="en-US" sz="3200" b="1" dirty="0"/>
              <a:t>identification</a:t>
            </a:r>
            <a:r>
              <a:rPr lang="en-US" sz="3200" dirty="0"/>
              <a:t>, </a:t>
            </a:r>
            <a:r>
              <a:rPr lang="en-US" sz="3200" b="1" dirty="0"/>
              <a:t>referral</a:t>
            </a:r>
            <a:r>
              <a:rPr lang="en-US" sz="3200" dirty="0"/>
              <a:t> and </a:t>
            </a:r>
            <a:r>
              <a:rPr lang="en-US" sz="3200" b="1" dirty="0"/>
              <a:t>intervention</a:t>
            </a:r>
            <a:r>
              <a:rPr lang="en-US" sz="3200" dirty="0"/>
              <a:t>. </a:t>
            </a:r>
            <a:endParaRPr lang="he-IL" sz="32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086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F0C12-A7E7-3E40-9017-6CA92E297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Eyes to the Future…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E6245-6C41-D746-83F0-CB4D72DCE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200" dirty="0"/>
              <a:t> More nationally representative data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 Collecting updated post-</a:t>
            </a:r>
            <a:r>
              <a:rPr lang="en-US" sz="3200" dirty="0" err="1"/>
              <a:t>covid</a:t>
            </a:r>
            <a:r>
              <a:rPr lang="en-US" sz="3200" dirty="0"/>
              <a:t>  data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 Assuring that research findings are accessible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625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5F4B7B-6264-0F42-81D0-1BAADE031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25" y="896412"/>
            <a:ext cx="9612971" cy="2852737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For more information or collaboration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7AC124-6389-3742-8828-D90BD24042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</a:pPr>
            <a:r>
              <a:rPr lang="en-US" sz="4000" dirty="0"/>
              <a:t>Michal Gilad: </a:t>
            </a:r>
            <a:r>
              <a:rPr lang="en-US" sz="4000" dirty="0" err="1"/>
              <a:t>gmichal@pennlaw.upenn.edu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302628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57660</TotalTime>
  <Words>729</Words>
  <Application>Microsoft Macintosh PowerPoint</Application>
  <PresentationFormat>Widescreen</PresentationFormat>
  <Paragraphs>215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Franklin Gothic Book</vt:lpstr>
      <vt:lpstr>Gisha</vt:lpstr>
      <vt:lpstr>Times New Roman</vt:lpstr>
      <vt:lpstr>Wingdings 2</vt:lpstr>
      <vt:lpstr>Quotable</vt:lpstr>
      <vt:lpstr>Custom Design</vt:lpstr>
      <vt:lpstr>Data-Driven Criminal Justice Reforms  The Cost of Doing Nothing</vt:lpstr>
      <vt:lpstr>The Value of Research to Policy</vt:lpstr>
      <vt:lpstr>What Can We Learn From Science?</vt:lpstr>
      <vt:lpstr>Prevalence – A National Crisis</vt:lpstr>
      <vt:lpstr>Outcomes</vt:lpstr>
      <vt:lpstr>The Cost of Doing Nothing</vt:lpstr>
      <vt:lpstr>Policy Implications</vt:lpstr>
      <vt:lpstr>Eyes to the Future…</vt:lpstr>
      <vt:lpstr>For more information or collaboration</vt:lpstr>
      <vt:lpstr>The Cost of the Status Quo</vt:lpstr>
      <vt:lpstr>Root Causes</vt:lpstr>
      <vt:lpstr>PowerPoint Presentation</vt:lpstr>
      <vt:lpstr>Risk Factors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Preemptive Prevention of Youth Violence</dc:title>
  <dc:creator>Michal Gilad</dc:creator>
  <cp:lastModifiedBy>Michal Gilad</cp:lastModifiedBy>
  <cp:revision>125</cp:revision>
  <dcterms:created xsi:type="dcterms:W3CDTF">2021-04-22T18:30:00Z</dcterms:created>
  <dcterms:modified xsi:type="dcterms:W3CDTF">2022-02-22T15:01:42Z</dcterms:modified>
</cp:coreProperties>
</file>