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0" r:id="rId6"/>
    <p:sldId id="279" r:id="rId7"/>
    <p:sldId id="281" r:id="rId8"/>
    <p:sldId id="282" r:id="rId9"/>
    <p:sldId id="283" r:id="rId10"/>
    <p:sldId id="284" r:id="rId11"/>
    <p:sldId id="286" r:id="rId12"/>
    <p:sldId id="287" r:id="rId13"/>
    <p:sldId id="285" r:id="rId14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4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016416FC-43B9-4306-A456-B11DCD73D032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כ"ב/אדר א/תשפ"ב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FB53ADFC-ABB8-401A-BB24-33FDAFEDCEBD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04DC207-6933-4158-AE0F-AEC727BFF656}" type="datetime1">
              <a:rPr lang="he-IL" smtClean="0"/>
              <a:pPr/>
              <a:t>כ"ב/אדר א/תשפ"ב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B725628-3A68-42F4-BA86-981817953149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4B725628-3A68-42F4-BA86-981817953149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4B725628-3A68-42F4-BA86-981817953149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7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7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4B725628-3A68-42F4-BA86-981817953149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10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9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 flipH="1"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אליפסה 5"/>
          <p:cNvSpPr/>
          <p:nvPr/>
        </p:nvSpPr>
        <p:spPr>
          <a:xfrm flipH="1">
            <a:off x="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3962400" y="4960137"/>
            <a:ext cx="7772400" cy="1463040"/>
          </a:xfrm>
        </p:spPr>
        <p:txBody>
          <a:bodyPr rtlCol="1" anchor="ctr">
            <a:normAutofit/>
          </a:bodyPr>
          <a:lstStyle>
            <a:lvl1pPr algn="l" rtl="1">
              <a:defRPr sz="5000" spc="2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381000" y="4960137"/>
            <a:ext cx="3200400" cy="1463040"/>
          </a:xfrm>
        </p:spPr>
        <p:txBody>
          <a:bodyPr lIns="91440" rIns="91440" rtlCol="1" anchor="ctr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18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800"/>
            </a:lvl4pPr>
            <a:lvl5pPr marL="1828800" indent="0" algn="ctr" rtl="1">
              <a:buNone/>
              <a:defRPr sz="1800"/>
            </a:lvl5pPr>
            <a:lvl6pPr marL="2286000" indent="0" algn="ctr" rtl="1">
              <a:buNone/>
              <a:defRPr sz="1800"/>
            </a:lvl6pPr>
            <a:lvl7pPr marL="2743200" indent="0" algn="ctr" rtl="1">
              <a:buNone/>
              <a:defRPr sz="1800"/>
            </a:lvl7pPr>
            <a:lvl8pPr marL="3200400" indent="0" algn="ctr" rtl="1">
              <a:buNone/>
              <a:defRPr sz="1800"/>
            </a:lvl8pPr>
            <a:lvl9pPr marL="3657600" indent="0" algn="ctr" rtl="1">
              <a:buNone/>
              <a:defRPr sz="18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41B3943-1EAC-49AD-9FE1-0C76E29DC148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  <p:cxnSp>
        <p:nvCxnSpPr>
          <p:cNvPr id="8" name="מחבר ישר 7"/>
          <p:cNvCxnSpPr>
            <a:cxnSpLocks/>
          </p:cNvCxnSpPr>
          <p:nvPr/>
        </p:nvCxnSpPr>
        <p:spPr>
          <a:xfrm flipH="1" flipV="1">
            <a:off x="3805157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7800" y="585216"/>
            <a:ext cx="9720072" cy="149961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447799" y="2286000"/>
            <a:ext cx="9720073" cy="4023360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C632068F-DDDE-46BE-AD92-706072D2095F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838199" y="762000"/>
            <a:ext cx="2628900" cy="5410200"/>
          </a:xfrm>
        </p:spPr>
        <p:txBody>
          <a:bodyPr vert="vert270" lIns="45720" tIns="91440" rIns="45720" bIns="91440"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3619499" y="762000"/>
            <a:ext cx="7581900" cy="54102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F938A22A-D034-43EB-B8A3-EB25E2072578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  <p:cxnSp>
        <p:nvCxnSpPr>
          <p:cNvPr id="7" name="מחבר ישר 6"/>
          <p:cNvCxnSpPr>
            <a:cxnSpLocks/>
          </p:cNvCxnSpPr>
          <p:nvPr/>
        </p:nvCxnSpPr>
        <p:spPr>
          <a:xfrm rot="16200000" flipH="1" flipV="1">
            <a:off x="21336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7800" y="585216"/>
            <a:ext cx="9720072" cy="149961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447799" y="2286000"/>
            <a:ext cx="9720073" cy="402336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C6B02332-4215-4042-BCB8-40382AA98902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 flipH="1"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אליפסה 5"/>
          <p:cNvSpPr/>
          <p:nvPr/>
        </p:nvSpPr>
        <p:spPr>
          <a:xfrm flipH="1">
            <a:off x="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3962400" y="4960137"/>
            <a:ext cx="7772400" cy="1463040"/>
          </a:xfrm>
        </p:spPr>
        <p:txBody>
          <a:bodyPr rtlCol="1" anchor="ctr">
            <a:normAutofit/>
          </a:bodyPr>
          <a:lstStyle>
            <a:lvl1pPr algn="l" rtl="1">
              <a:defRPr sz="5000" b="0" spc="2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381000" y="4960137"/>
            <a:ext cx="3200400" cy="1463040"/>
          </a:xfrm>
        </p:spPr>
        <p:txBody>
          <a:bodyPr lIns="91440" rIns="91440" rtlCol="1" anchor="ctr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015FE9-9749-41BD-814D-7047DF7BC716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  <p:cxnSp>
        <p:nvCxnSpPr>
          <p:cNvPr id="8" name="מחבר ישר 7"/>
          <p:cNvCxnSpPr>
            <a:cxnSpLocks/>
          </p:cNvCxnSpPr>
          <p:nvPr/>
        </p:nvCxnSpPr>
        <p:spPr>
          <a:xfrm flipH="1" flipV="1">
            <a:off x="3805157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7800" y="585216"/>
            <a:ext cx="9720072" cy="149961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412993" y="2286000"/>
            <a:ext cx="4754880" cy="402336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1447800" y="2286000"/>
            <a:ext cx="4754880" cy="402336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0E14D94A-A912-459F-BAC7-1B46B2FDA989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 flipH="1">
            <a:off x="1447800" y="585216"/>
            <a:ext cx="9720072" cy="1499616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412992" y="2179636"/>
            <a:ext cx="4754880" cy="822960"/>
          </a:xfrm>
        </p:spPr>
        <p:txBody>
          <a:bodyPr lIns="137160" rIns="137160" rtlCol="1" anchor="ctr">
            <a:normAutofit/>
          </a:bodyPr>
          <a:lstStyle>
            <a:lvl1pPr marL="0" indent="0" algn="r" rtl="1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412992" y="2967788"/>
            <a:ext cx="4754880" cy="334157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2" name="מציין מיקום טקסט 4">
            <a:extLst>
              <a:ext uri="{FF2B5EF4-FFF2-40B4-BE49-F238E27FC236}">
                <a16:creationId xmlns:a16="http://schemas.microsoft.com/office/drawing/2014/main" id="{2B158428-2340-46B8-B34F-B6C04ECA0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1451360" y="2170400"/>
            <a:ext cx="4754880" cy="822960"/>
          </a:xfrm>
        </p:spPr>
        <p:txBody>
          <a:bodyPr lIns="137160" rIns="137160" rtlCol="1" anchor="ctr">
            <a:normAutofit/>
          </a:bodyPr>
          <a:lstStyle>
            <a:lvl1pPr marL="0" indent="0" algn="r" rtl="1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1446232" y="2967788"/>
            <a:ext cx="4754880" cy="334157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53E1731-6014-4518-91DF-DD2EA33DFCFE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7800" y="585216"/>
            <a:ext cx="9720072" cy="149961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81E4626A-FCFF-4681-A933-9F4B0F4CF0BF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2EAB6B8B-883E-424E-ADFA-26E073480727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 flipH="1">
            <a:off x="6778752" y="471509"/>
            <a:ext cx="4389120" cy="1737360"/>
          </a:xfrm>
        </p:spPr>
        <p:txBody>
          <a:bodyPr rtlCol="1">
            <a:noAutofit/>
          </a:bodyPr>
          <a:lstStyle>
            <a:lvl1pPr algn="r" rtl="1">
              <a:lnSpc>
                <a:spcPct val="80000"/>
              </a:lnSpc>
              <a:defRPr sz="40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798576" y="822960"/>
            <a:ext cx="5678424" cy="5184648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6778752" y="2257506"/>
            <a:ext cx="4389120" cy="3762294"/>
          </a:xfrm>
        </p:spPr>
        <p:txBody>
          <a:bodyPr lIns="91440" rIns="91440" rtlCol="1">
            <a:normAutofit/>
          </a:bodyPr>
          <a:lstStyle>
            <a:lvl1pPr marL="0" indent="0" algn="r" rtl="1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C9FEC221-D197-4F57-926A-4CDBB4BF5AD7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3962400" y="4960138"/>
            <a:ext cx="7772400" cy="1463040"/>
          </a:xfrm>
        </p:spPr>
        <p:txBody>
          <a:bodyPr rtlCol="1" anchor="ctr">
            <a:normAutofit/>
          </a:bodyPr>
          <a:lstStyle>
            <a:lvl1pPr algn="l" rtl="1">
              <a:defRPr sz="5000" spc="200" baseline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3048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1" anchor="t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381000" y="4960138"/>
            <a:ext cx="3200400" cy="1463040"/>
          </a:xfrm>
        </p:spPr>
        <p:txBody>
          <a:bodyPr lIns="91440" rIns="91440" rtlCol="1" anchor="ctr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D00436D3-41D8-4B1B-9EF5-7B0E471CF269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867E5644-1E61-4311-A31E-84CB9C7AA8A9}" type="slidenum">
              <a:rPr lang="he-IL" noProof="0" smtClean="0"/>
              <a:pPr/>
              <a:t>‹#›</a:t>
            </a:fld>
            <a:endParaRPr lang="he-IL" noProof="0"/>
          </a:p>
        </p:txBody>
      </p:sp>
      <p:cxnSp>
        <p:nvCxnSpPr>
          <p:cNvPr id="8" name="מחבר ישר 7"/>
          <p:cNvCxnSpPr>
            <a:cxnSpLocks/>
          </p:cNvCxnSpPr>
          <p:nvPr/>
        </p:nvCxnSpPr>
        <p:spPr>
          <a:xfrm flipH="1" flipV="1">
            <a:off x="3805157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447800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44779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1">
            <a:normAutofit/>
          </a:bodyPr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9013728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90EB88-C329-494B-8B0B-4F4C516259E7}" type="datetime1">
              <a:rPr lang="he-IL" noProof="0" smtClean="0"/>
              <a:t>כ"ב/אדר א/תשפ"ב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1447609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381000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  <p:cxnSp>
        <p:nvCxnSpPr>
          <p:cNvPr id="7" name="מחבר ישר 6"/>
          <p:cNvCxnSpPr>
            <a:cxnSpLocks/>
          </p:cNvCxnSpPr>
          <p:nvPr/>
        </p:nvCxnSpPr>
        <p:spPr>
          <a:xfrm flipH="1" flipV="1">
            <a:off x="11430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adar.rosenberg@biu.ac.il" TargetMode="External"/><Relationship Id="rId4" Type="http://schemas.openxmlformats.org/officeDocument/2006/relationships/hyperlink" Target="mailto:joshua.kleinfeld@northwester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 flipH="1">
            <a:off x="-3254" y="0"/>
            <a:ext cx="12191980" cy="6858000"/>
          </a:xfrm>
          <a:prstGeom prst="rect">
            <a:avLst/>
          </a:prstGeom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-110336" y="3401966"/>
            <a:ext cx="8295216" cy="1020272"/>
          </a:xfrm>
        </p:spPr>
        <p:txBody>
          <a:bodyPr rtlCol="1" anchor="b">
            <a:normAutofit fontScale="90000"/>
          </a:bodyPr>
          <a:lstStyle/>
          <a:p>
            <a:pPr algn="ctr"/>
            <a:r>
              <a:rPr lang="en-US" sz="2800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TRUST IN CRIMINAL JUSTICE:</a:t>
            </a:r>
            <a:br>
              <a:rPr lang="en-US" sz="2800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800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METRIC</a:t>
            </a:r>
            <a:endParaRPr lang="he-IL" sz="2800" cap="none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038258" y="4773048"/>
            <a:ext cx="2999014" cy="679311"/>
          </a:xfrm>
        </p:spPr>
        <p:txBody>
          <a:bodyPr rtlCol="1" anchor="t">
            <a:normAutofit/>
          </a:bodyPr>
          <a:lstStyle/>
          <a:p>
            <a:pPr algn="ctr" rtl="1"/>
            <a:r>
              <a:rPr lang="en-US" dirty="0">
                <a:solidFill>
                  <a:srgbClr val="FFFFFF"/>
                </a:solidFill>
              </a:rPr>
              <a:t>Prof. Joshua Kleinfeld University of Northwestern </a:t>
            </a:r>
          </a:p>
          <a:p>
            <a:pPr algn="r" rtl="1"/>
            <a:endParaRPr lang="he-IL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0152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62347B2-52F8-4EC8-A6FD-7C61F3B45718}"/>
              </a:ext>
            </a:extLst>
          </p:cNvPr>
          <p:cNvSpPr txBox="1"/>
          <p:nvPr/>
        </p:nvSpPr>
        <p:spPr>
          <a:xfrm>
            <a:off x="4128543" y="4786824"/>
            <a:ext cx="39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Hadar Dancig-Rosenberg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Bar-</a:t>
            </a:r>
            <a:r>
              <a:rPr lang="en-US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Ilan</a:t>
            </a:r>
            <a:r>
              <a:rPr lang="en-US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University and UC Berkeley </a:t>
            </a:r>
          </a:p>
        </p:txBody>
      </p: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 flipH="1">
            <a:off x="-28522" y="0"/>
            <a:ext cx="12191980" cy="6858000"/>
          </a:xfrm>
          <a:prstGeom prst="rect">
            <a:avLst/>
          </a:prstGeom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-197047" y="3459488"/>
            <a:ext cx="8295216" cy="1020272"/>
          </a:xfrm>
        </p:spPr>
        <p:txBody>
          <a:bodyPr rtlCol="1" anchor="b">
            <a:normAutofit/>
          </a:bodyPr>
          <a:lstStyle/>
          <a:p>
            <a:pPr algn="ctr"/>
            <a:r>
              <a:rPr lang="en-US" sz="2800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br>
              <a:rPr lang="en-US" sz="2800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800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*full paper can be found on SSRN*</a:t>
            </a:r>
            <a:endParaRPr lang="he-IL" sz="1800" cap="none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64813" y="4910723"/>
            <a:ext cx="8237482" cy="679311"/>
          </a:xfrm>
        </p:spPr>
        <p:txBody>
          <a:bodyPr rtlCol="1" anchor="t">
            <a:normAutofit/>
          </a:bodyPr>
          <a:lstStyle/>
          <a:p>
            <a:pPr algn="ctr" rtl="1"/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>
                <a:solidFill>
                  <a:srgbClr val="FFFFFF"/>
                </a:solidFill>
                <a:hlinkClick r:id="rId4"/>
              </a:rPr>
              <a:t>joshua.kleinfeld@northwestern.edu</a:t>
            </a:r>
            <a:r>
              <a:rPr lang="en-US" dirty="0">
                <a:solidFill>
                  <a:srgbClr val="FFFFFF"/>
                </a:solidFill>
              </a:rPr>
              <a:t>      </a:t>
            </a:r>
            <a:r>
              <a:rPr lang="en-US" dirty="0">
                <a:solidFill>
                  <a:srgbClr val="FFFFFF"/>
                </a:solidFill>
                <a:hlinkClick r:id="rId5"/>
              </a:rPr>
              <a:t>Hadar.rosenberg@biu.ac.il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algn="r" rtl="1"/>
            <a:endParaRPr lang="he-IL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0152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51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030858-3A25-4A8C-A3A7-35224A3F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cap="none" dirty="0">
                <a:solidFill>
                  <a:schemeClr val="accent1"/>
                </a:solidFill>
              </a:rPr>
              <a:t>The Role of Metrics in Modern States </a:t>
            </a:r>
            <a:endParaRPr lang="en-IL" sz="3200" b="1" cap="none" dirty="0">
              <a:solidFill>
                <a:schemeClr val="accent1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22F1EF-7695-485E-AF3A-E9A4D5666F6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447800" y="1763485"/>
            <a:ext cx="9720073" cy="402336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Measuring performance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Structuring incentives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Determining the allocation of resources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Translating values into bureaucratic operating procedures </a:t>
            </a:r>
            <a:endParaRPr lang="en-IL" sz="28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Bef>
                <a:spcPts val="2400"/>
              </a:spcBef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IL" sz="2800" b="1" dirty="0"/>
          </a:p>
        </p:txBody>
      </p:sp>
      <p:pic>
        <p:nvPicPr>
          <p:cNvPr id="4" name="תמונה 3" descr="שכבות של משי לבן ברקע">
            <a:extLst>
              <a:ext uri="{FF2B5EF4-FFF2-40B4-BE49-F238E27FC236}">
                <a16:creationId xmlns:a16="http://schemas.microsoft.com/office/drawing/2014/main" id="{69E27AAA-8110-4DD7-922D-780AED54F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 flipH="1">
            <a:off x="20" y="1763485"/>
            <a:ext cx="12191980" cy="6857990"/>
          </a:xfrm>
          <a:prstGeom prst="rect">
            <a:avLst/>
          </a:prstGeom>
        </p:spPr>
      </p:pic>
      <p:pic>
        <p:nvPicPr>
          <p:cNvPr id="2052" name="Picture 4" descr="Measure What Matters: Linking IT Metrics to Business Value | Future of  Sourcing">
            <a:extLst>
              <a:ext uri="{FF2B5EF4-FFF2-40B4-BE49-F238E27FC236}">
                <a16:creationId xmlns:a16="http://schemas.microsoft.com/office/drawing/2014/main" id="{5D0737ED-28FD-4C78-A7B2-84DBF1E7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89" y="4607631"/>
            <a:ext cx="3926421" cy="204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0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6756A7-F49C-4597-A57A-F0371E92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3600" b="1" cap="none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Six Metrics Dominate Criminal Law Today</a:t>
            </a:r>
            <a:endParaRPr lang="en-IL" sz="3600" b="1" cap="none" dirty="0">
              <a:solidFill>
                <a:schemeClr val="accent1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659253A-5533-4DE7-A9A3-9EAE63CA8354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382482" y="2084832"/>
            <a:ext cx="9720073" cy="4923064"/>
          </a:xfrm>
        </p:spPr>
        <p:txBody>
          <a:bodyPr>
            <a:normAutofit fontScale="77500" lnSpcReduction="2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crime rates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conviction rates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arrest rates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clearance rates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recidivism rates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Monetary cost</a:t>
            </a:r>
          </a:p>
          <a:p>
            <a:pPr algn="l" rtl="0"/>
            <a:endParaRPr lang="en-US" sz="2600" dirty="0">
              <a:latin typeface="Calibri" panose="020F0502020204030204" pitchFamily="34" charset="0"/>
            </a:endParaRPr>
          </a:p>
          <a:p>
            <a:pPr indent="0" algn="just" rtl="0">
              <a:lnSpc>
                <a:spcPct val="150000"/>
              </a:lnSpc>
              <a:buNone/>
            </a:pPr>
            <a:r>
              <a:rPr lang="en-US" sz="3400" b="1" dirty="0">
                <a:solidFill>
                  <a:schemeClr val="accent1"/>
                </a:solidFill>
                <a:latin typeface="Calibri" panose="020F0502020204030204" pitchFamily="34" charset="0"/>
              </a:rPr>
              <a:t>The</a:t>
            </a:r>
            <a:r>
              <a:rPr lang="en-US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>
                <a:solidFill>
                  <a:schemeClr val="accent1"/>
                </a:solidFill>
                <a:latin typeface="Calibri" panose="020F0502020204030204" pitchFamily="34" charset="0"/>
              </a:rPr>
              <a:t>problem: </a:t>
            </a:r>
            <a:r>
              <a:rPr lang="en-US" sz="3100" b="1" dirty="0">
                <a:latin typeface="Calibri" panose="020F0502020204030204" pitchFamily="34" charset="0"/>
              </a:rPr>
              <a:t>existing </a:t>
            </a:r>
            <a:r>
              <a:rPr lang="en-US" sz="3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metrics give an inadequate picture of how well the criminal system is working and  create destructive incentives </a:t>
            </a:r>
            <a:endParaRPr lang="en-IL" sz="31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4320" algn="just">
              <a:lnSpc>
                <a:spcPct val="150000"/>
              </a:lnSpc>
            </a:pPr>
            <a:r>
              <a:rPr lang="en-US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L" sz="18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IL" dirty="0"/>
          </a:p>
        </p:txBody>
      </p:sp>
      <p:pic>
        <p:nvPicPr>
          <p:cNvPr id="4" name="תמונה 3" descr="שכבות של משי לבן ברקע">
            <a:extLst>
              <a:ext uri="{FF2B5EF4-FFF2-40B4-BE49-F238E27FC236}">
                <a16:creationId xmlns:a16="http://schemas.microsoft.com/office/drawing/2014/main" id="{76BE5EB2-1CCB-4A3A-8D37-4CA0F7E45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 flipH="1">
            <a:off x="20" y="1789396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2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01F9B4-EA73-4B66-81A5-5926ABF6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cap="none" dirty="0">
                <a:solidFill>
                  <a:schemeClr val="accent1"/>
                </a:solidFill>
              </a:rPr>
              <a:t>Our Proposal</a:t>
            </a:r>
            <a:endParaRPr lang="en-IL" b="1" cap="none" dirty="0">
              <a:solidFill>
                <a:schemeClr val="accent1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11B0160-295E-4DA5-83EC-E77A73FF6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dopting a metric based on the concept of social trust </a:t>
            </a:r>
          </a:p>
          <a:p>
            <a:pPr algn="ctr"/>
            <a:endParaRPr lang="en-US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“Social trust” refers to an individual’s beliefs about the general trustworthiness of other people, social institutions, and government</a:t>
            </a:r>
            <a:endParaRPr lang="en-IL" sz="24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L" dirty="0"/>
          </a:p>
        </p:txBody>
      </p:sp>
      <p:pic>
        <p:nvPicPr>
          <p:cNvPr id="4" name="תמונה 3" descr="שכבות של משי לבן ברקע">
            <a:extLst>
              <a:ext uri="{FF2B5EF4-FFF2-40B4-BE49-F238E27FC236}">
                <a16:creationId xmlns:a16="http://schemas.microsoft.com/office/drawing/2014/main" id="{5B75B9D5-F645-47BA-ADF0-8C304FF19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 flipH="1">
            <a:off x="0" y="1781504"/>
            <a:ext cx="12191980" cy="6857990"/>
          </a:xfrm>
          <a:prstGeom prst="rect">
            <a:avLst/>
          </a:prstGeom>
        </p:spPr>
      </p:pic>
      <p:sp>
        <p:nvSpPr>
          <p:cNvPr id="5" name="חץ: למטה 4">
            <a:extLst>
              <a:ext uri="{FF2B5EF4-FFF2-40B4-BE49-F238E27FC236}">
                <a16:creationId xmlns:a16="http://schemas.microsoft.com/office/drawing/2014/main" id="{C3CAF270-43DA-459B-88EB-38FBDDF8A2C8}"/>
              </a:ext>
            </a:extLst>
          </p:cNvPr>
          <p:cNvSpPr/>
          <p:nvPr/>
        </p:nvSpPr>
        <p:spPr>
          <a:xfrm>
            <a:off x="6008914" y="3069771"/>
            <a:ext cx="693965" cy="7674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030" name="Picture 6" descr="Why social trust is essential for the common good">
            <a:extLst>
              <a:ext uri="{FF2B5EF4-FFF2-40B4-BE49-F238E27FC236}">
                <a16:creationId xmlns:a16="http://schemas.microsoft.com/office/drawing/2014/main" id="{B9771935-F5AE-4E42-BE9A-1E47B422A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35" y="5033502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5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8A156D-6FC4-4B8F-AFBD-F8D737B1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74320" algn="ctr" rtl="0">
              <a:lnSpc>
                <a:spcPct val="150000"/>
              </a:lnSpc>
            </a:pPr>
            <a:br>
              <a:rPr lang="en-IL" sz="3100" b="1" cap="none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b="1" cap="none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4000" b="1" cap="none" dirty="0">
                <a:solidFill>
                  <a:schemeClr val="accent1"/>
                </a:solidFill>
                <a:latin typeface="Calibri" panose="020F0502020204030204" pitchFamily="34" charset="0"/>
              </a:rPr>
              <a:t>‘Social trust’ refers to three dimensions:</a:t>
            </a:r>
            <a:br>
              <a:rPr lang="en-IL" sz="36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36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008F5A1-8D0C-444C-B44A-F4D8F29417D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725385" y="2084832"/>
            <a:ext cx="9720073" cy="402336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b="1" cap="none" dirty="0">
                <a:solidFill>
                  <a:schemeClr val="tx1"/>
                </a:solidFill>
                <a:latin typeface="Calibri" panose="020F0502020204030204" pitchFamily="34" charset="0"/>
              </a:rPr>
              <a:t>(1)  the level of trust a polity’s members have toward the institutions, officials, laws, and actions that comprise the criminal justice system; </a:t>
            </a:r>
          </a:p>
          <a:p>
            <a:pPr algn="l" rtl="0"/>
            <a:br>
              <a:rPr lang="en-IL" sz="2800" b="1" cap="none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800" b="1" cap="none" dirty="0">
                <a:solidFill>
                  <a:schemeClr val="tx1"/>
                </a:solidFill>
                <a:latin typeface="Calibri" panose="020F0502020204030204" pitchFamily="34" charset="0"/>
              </a:rPr>
              <a:t>(2)  the level of trust a polity’s members have, in virtue of the criminal system’s operations, toward government generally (beyond the criminal justice system); and </a:t>
            </a:r>
          </a:p>
          <a:p>
            <a:pPr algn="l" rtl="0"/>
            <a:br>
              <a:rPr lang="en-IL" sz="2800" b="1" cap="none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800" b="1" cap="none" dirty="0">
                <a:solidFill>
                  <a:schemeClr val="tx1"/>
                </a:solidFill>
                <a:latin typeface="Calibri" panose="020F0502020204030204" pitchFamily="34" charset="0"/>
              </a:rPr>
              <a:t>(3) the level of trust a polity’s members have toward one another following incidents of crime and responses to crime</a:t>
            </a:r>
            <a:endParaRPr lang="en-IL" sz="2800" dirty="0"/>
          </a:p>
        </p:txBody>
      </p:sp>
      <p:pic>
        <p:nvPicPr>
          <p:cNvPr id="4" name="תמונה 3" descr="שכבות של משי לבן ברקע">
            <a:extLst>
              <a:ext uri="{FF2B5EF4-FFF2-40B4-BE49-F238E27FC236}">
                <a16:creationId xmlns:a16="http://schemas.microsoft.com/office/drawing/2014/main" id="{4955AB91-B2BA-439C-ACEC-0105A9C7F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 flipH="1">
            <a:off x="20" y="1778699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7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23816AD-885C-4B67-9D6F-6C99F3F5E33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447797" y="326571"/>
            <a:ext cx="9720073" cy="5329646"/>
          </a:xfrm>
        </p:spPr>
        <p:txBody>
          <a:bodyPr>
            <a:normAutofit lnSpcReduction="10000"/>
          </a:bodyPr>
          <a:lstStyle/>
          <a:p>
            <a:pPr indent="0" algn="just" rtl="0">
              <a:lnSpc>
                <a:spcPct val="150000"/>
              </a:lnSpc>
              <a:buNone/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rtl="0">
              <a:lnSpc>
                <a:spcPct val="150000"/>
              </a:lnSpc>
              <a:buNone/>
            </a:pP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rtl="0">
              <a:lnSpc>
                <a:spcPct val="150000"/>
              </a:lnSpc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well-functioning criminal system is one whose operation increases people’s sense of trust along those three lines; whereas a poorly functioning criminal justice system is one whose operation diminishes trust along one or more of those three dimensions</a:t>
            </a:r>
          </a:p>
          <a:p>
            <a:pPr indent="0" algn="just" rtl="0">
              <a:lnSpc>
                <a:spcPct val="150000"/>
              </a:lnSpc>
              <a:buNone/>
            </a:pPr>
            <a:endParaRPr lang="en-IL" sz="24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Marginal effects on social trust should be the key measure of whether a criminal system is functioning well or poorly</a:t>
            </a:r>
            <a:endParaRPr lang="en-IL" sz="2400" b="1" dirty="0"/>
          </a:p>
        </p:txBody>
      </p:sp>
      <p:pic>
        <p:nvPicPr>
          <p:cNvPr id="4" name="תמונה 3" descr="שכבות של משי לבן ברקע">
            <a:extLst>
              <a:ext uri="{FF2B5EF4-FFF2-40B4-BE49-F238E27FC236}">
                <a16:creationId xmlns:a16="http://schemas.microsoft.com/office/drawing/2014/main" id="{D3A56E4B-5929-4A70-8389-7FAAB1190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 flipH="1">
            <a:off x="20" y="3764586"/>
            <a:ext cx="12191980" cy="6857990"/>
          </a:xfrm>
          <a:prstGeom prst="rect">
            <a:avLst/>
          </a:prstGeom>
        </p:spPr>
      </p:pic>
      <p:sp>
        <p:nvSpPr>
          <p:cNvPr id="5" name="חץ: למטה 4">
            <a:extLst>
              <a:ext uri="{FF2B5EF4-FFF2-40B4-BE49-F238E27FC236}">
                <a16:creationId xmlns:a16="http://schemas.microsoft.com/office/drawing/2014/main" id="{1F5ED5D3-8E76-457A-885A-3153B5792D60}"/>
              </a:ext>
            </a:extLst>
          </p:cNvPr>
          <p:cNvSpPr/>
          <p:nvPr/>
        </p:nvSpPr>
        <p:spPr>
          <a:xfrm>
            <a:off x="6065579" y="3799637"/>
            <a:ext cx="469931" cy="808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7095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 flipH="1">
            <a:off x="0" y="0"/>
            <a:ext cx="12191980" cy="6858000"/>
          </a:xfrm>
          <a:prstGeom prst="rect">
            <a:avLst/>
          </a:prstGeom>
        </p:spPr>
      </p:pic>
      <p:sp>
        <p:nvSpPr>
          <p:cNvPr id="7" name="כותרת 6">
            <a:extLst>
              <a:ext uri="{FF2B5EF4-FFF2-40B4-BE49-F238E27FC236}">
                <a16:creationId xmlns:a16="http://schemas.microsoft.com/office/drawing/2014/main" id="{0D4E6B49-4DB1-4B9B-BF67-7331B9AD4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94590" y="3586655"/>
            <a:ext cx="7457091" cy="4521252"/>
          </a:xfrm>
        </p:spPr>
        <p:txBody>
          <a:bodyPr>
            <a:normAutofit fontScale="90000"/>
          </a:bodyPr>
          <a:lstStyle/>
          <a:p>
            <a:pPr rtl="0"/>
            <a:r>
              <a:rPr lang="en-US" sz="3800" b="1" cap="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trust is a locus of agreement among the cacophony of different goals people bring to the criminal justice system (whether it’s racial justice, procedural justice, retributive justice, social solidarity or crime control)</a:t>
            </a:r>
            <a:br>
              <a:rPr lang="en-US" sz="3200" b="1" cap="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cap="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cap="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cap="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L" sz="3200" b="1" cap="none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cap="none" dirty="0"/>
              <a:t> </a:t>
            </a:r>
            <a:endParaRPr lang="en-IL" sz="3200" b="1" cap="none" dirty="0"/>
          </a:p>
        </p:txBody>
      </p:sp>
    </p:spTree>
    <p:extLst>
      <p:ext uri="{BB962C8B-B14F-4D97-AF65-F5344CB8AC3E}">
        <p14:creationId xmlns:p14="http://schemas.microsoft.com/office/powerpoint/2010/main" val="156007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8001C5E3-C3E0-4246-8A7B-9B9C06ADF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44" b="-1"/>
          <a:stretch/>
        </p:blipFill>
        <p:spPr>
          <a:xfrm flipH="1">
            <a:off x="20" y="0"/>
            <a:ext cx="12191980" cy="6858000"/>
          </a:xfrm>
          <a:prstGeom prst="rect">
            <a:avLst/>
          </a:prstGeom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31DBCD16-3795-4AF7-92EE-922CFB3B56E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-118242" y="2711669"/>
            <a:ext cx="8205951" cy="3597056"/>
          </a:xfrm>
        </p:spPr>
        <p:txBody>
          <a:bodyPr>
            <a:normAutofit/>
          </a:bodyPr>
          <a:lstStyle/>
          <a:p>
            <a:pPr algn="ctr" rtl="0"/>
            <a:endParaRPr lang="en-US" sz="2800" b="1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rtl="0"/>
            <a:endParaRPr lang="en-US" sz="2800" b="1" dirty="0">
              <a:latin typeface="Calibri" panose="020F0502020204030204" pitchFamily="34" charset="0"/>
            </a:endParaRPr>
          </a:p>
          <a:p>
            <a:pPr algn="ctr" rtl="0"/>
            <a:endParaRPr lang="en-US" sz="2800" b="1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rtl="0"/>
            <a:endParaRPr lang="en-US" sz="2800" b="1" dirty="0">
              <a:latin typeface="Calibri" panose="020F0502020204030204" pitchFamily="34" charset="0"/>
            </a:endParaRPr>
          </a:p>
          <a:p>
            <a:pPr marL="457200" lvl="3" indent="0" algn="ctr" rtl="0">
              <a:buNone/>
            </a:pPr>
            <a:r>
              <a:rPr lang="en-US" sz="6000" b="1" cap="none" dirty="0">
                <a:solidFill>
                  <a:schemeClr val="accent1"/>
                </a:solidFill>
                <a:latin typeface="Calibri" panose="020F0502020204030204" pitchFamily="34" charset="0"/>
              </a:rPr>
              <a:t>PRACTICABILITY</a:t>
            </a:r>
          </a:p>
          <a:p>
            <a:pPr algn="l" rtl="0"/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72760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256B27B3-9139-412F-8218-E4105F4D0B8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775138" y="772791"/>
            <a:ext cx="10641723" cy="5706825"/>
          </a:xfrm>
        </p:spPr>
        <p:txBody>
          <a:bodyPr>
            <a:normAutofit fontScale="25000" lnSpcReduction="20000"/>
          </a:bodyPr>
          <a:lstStyle/>
          <a:p>
            <a:pPr algn="ctr" rtl="0"/>
            <a:endParaRPr lang="en-US" sz="8000" b="1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10896" lvl="2" indent="0" algn="l" rtl="0">
              <a:buNone/>
            </a:pPr>
            <a:r>
              <a:rPr lang="en-US" sz="11200" b="1" dirty="0">
                <a:solidFill>
                  <a:schemeClr val="accent1"/>
                </a:solidFill>
                <a:latin typeface="Calibri" panose="020F0502020204030204" pitchFamily="34" charset="0"/>
              </a:rPr>
              <a:t>How can we implement this idea?</a:t>
            </a:r>
          </a:p>
          <a:p>
            <a:pPr marL="310896" lvl="2" indent="0" algn="l" rtl="0">
              <a:buNone/>
            </a:pPr>
            <a:r>
              <a:rPr lang="en-US" sz="11200" b="1" dirty="0">
                <a:latin typeface="Calibri" panose="020F0502020204030204" pitchFamily="34" charset="0"/>
              </a:rPr>
              <a:t>Using survey techniques to ask people who have had recent encounters </a:t>
            </a:r>
            <a:r>
              <a:rPr lang="en-US" sz="1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the criminal justice system whether the experience left them with more or less trust in the criminal system and its officials, in government generally, and in their fellow citizen</a:t>
            </a:r>
          </a:p>
          <a:p>
            <a:pPr algn="l" rtl="0"/>
            <a:endParaRPr lang="en-US" sz="5000" b="1" dirty="0">
              <a:latin typeface="Calibri" panose="020F0502020204030204" pitchFamily="34" charset="0"/>
            </a:endParaRPr>
          </a:p>
          <a:p>
            <a:pPr algn="l" rtl="0"/>
            <a:endParaRPr lang="en-US" sz="7200" b="1" dirty="0">
              <a:latin typeface="Calibri" panose="020F0502020204030204" pitchFamily="34" charset="0"/>
            </a:endParaRPr>
          </a:p>
          <a:p>
            <a:pPr indent="274320" algn="l" rtl="0">
              <a:lnSpc>
                <a:spcPct val="150000"/>
              </a:lnSpc>
            </a:pPr>
            <a:r>
              <a:rPr lang="en-US" sz="7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 might include: </a:t>
            </a:r>
            <a:endParaRPr lang="en-IL" sz="7200" b="1" dirty="0">
              <a:solidFill>
                <a:schemeClr val="accent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20370" lvl="0" indent="-34290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7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what extent do you feel that justice was done in this case?</a:t>
            </a:r>
            <a:endParaRPr lang="en-IL" sz="72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20370" lvl="0" indent="-34290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7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fairly do you feel the officials involved in this case behaved?</a:t>
            </a:r>
            <a:endParaRPr lang="en-IL" sz="72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20370" lvl="0" indent="-34290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7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respectfully do you feel the criminal justice officials involved with this case behaved?</a:t>
            </a:r>
            <a:endParaRPr lang="en-IL" sz="72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20370" lvl="0" indent="-34290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7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feel more or less trust in your government now that this case has concluded?</a:t>
            </a:r>
            <a:endParaRPr lang="en-IL" sz="72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20370" lvl="0" indent="-34290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7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feel more or less trust in your fellow citizens now that this case has concluded?</a:t>
            </a:r>
            <a:endParaRPr lang="en-IL" sz="72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20370" lvl="0" indent="-34290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7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much would you trust officials in a future criminal case in which you had a stake? </a:t>
            </a:r>
            <a:endParaRPr lang="en-IL" sz="72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2800" b="1" dirty="0">
              <a:latin typeface="Calibri" panose="020F0502020204030204" pitchFamily="34" charset="0"/>
            </a:endParaRPr>
          </a:p>
          <a:p>
            <a:pPr algn="ctr" rtl="0"/>
            <a:endParaRPr lang="en-US" sz="2800" b="1" cap="non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rtl="0"/>
            <a:endParaRPr lang="en-US" sz="2800" b="1" dirty="0">
              <a:latin typeface="Calibri" panose="020F0502020204030204" pitchFamily="34" charset="0"/>
            </a:endParaRPr>
          </a:p>
          <a:p>
            <a:pPr algn="ctr" rtl="0"/>
            <a:r>
              <a:rPr lang="en-US" sz="4000" b="1" cap="none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  <a:p>
            <a:pPr algn="l" rtl="0"/>
            <a:endParaRPr lang="en-IL" sz="2800" dirty="0"/>
          </a:p>
        </p:txBody>
      </p:sp>
      <p:pic>
        <p:nvPicPr>
          <p:cNvPr id="3076" name="Picture 4" descr="How to Write Good (Even Great!) Survey Questions">
            <a:extLst>
              <a:ext uri="{FF2B5EF4-FFF2-40B4-BE49-F238E27FC236}">
                <a16:creationId xmlns:a16="http://schemas.microsoft.com/office/drawing/2014/main" id="{FC804A50-1045-4D01-A527-7C534824A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37" y="275466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89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ינטגרל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267_TF22378848.potx" id="{B0A60017-85C0-467A-8B71-78DB18FF92E3}" vid="{74B32BAA-32CA-4AA6-BB36-5EE51601DE2E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עיצוב כולל</Template>
  <TotalTime>2476</TotalTime>
  <Words>513</Words>
  <Application>Microsoft Office PowerPoint</Application>
  <PresentationFormat>מסך רחב</PresentationFormat>
  <Paragraphs>62</Paragraphs>
  <Slides>10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Arial</vt:lpstr>
      <vt:lpstr>Calibri</vt:lpstr>
      <vt:lpstr>Garamond</vt:lpstr>
      <vt:lpstr>Tahoma</vt:lpstr>
      <vt:lpstr>Tw Cen MT</vt:lpstr>
      <vt:lpstr>Wingdings</vt:lpstr>
      <vt:lpstr>Wingdings 3</vt:lpstr>
      <vt:lpstr>אינטגרל</vt:lpstr>
      <vt:lpstr>SOCIAL TRUST IN CRIMINAL JUSTICE:   A METRIC</vt:lpstr>
      <vt:lpstr>The Role of Metrics in Modern States </vt:lpstr>
      <vt:lpstr>Six Metrics Dominate Criminal Law Today</vt:lpstr>
      <vt:lpstr>Our Proposal</vt:lpstr>
      <vt:lpstr>  ‘Social trust’ refers to three dimensions: </vt:lpstr>
      <vt:lpstr>מצגת של PowerPoint‏</vt:lpstr>
      <vt:lpstr>Social trust is a locus of agreement among the cacophony of different goals people bring to the criminal justice system (whether it’s racial justice, procedural justice, retributive justice, social solidarity or crime control)      </vt:lpstr>
      <vt:lpstr>מצגת של PowerPoint‏</vt:lpstr>
      <vt:lpstr>מצגת של PowerPoint‏</vt:lpstr>
      <vt:lpstr>Thank you!  *full paper can be found on SSRN*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TRUST IN CRIMINAL JUSTICE:  A METRIC</dc:title>
  <dc:creator>Hadar Dancig-Rosenberg</dc:creator>
  <cp:lastModifiedBy>Hadar Dancig-Rosenberg</cp:lastModifiedBy>
  <cp:revision>17</cp:revision>
  <dcterms:created xsi:type="dcterms:W3CDTF">2022-02-18T08:31:14Z</dcterms:created>
  <dcterms:modified xsi:type="dcterms:W3CDTF">2022-02-23T08:06:27Z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